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36576000" cy="27432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F86"/>
    <a:srgbClr val="333F48"/>
    <a:srgbClr val="323F48"/>
    <a:srgbClr val="CBCFD2"/>
    <a:srgbClr val="BFD7E1"/>
    <a:srgbClr val="007373"/>
    <a:srgbClr val="B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265" autoAdjust="0"/>
    <p:restoredTop sz="94660"/>
  </p:normalViewPr>
  <p:slideViewPr>
    <p:cSldViewPr snapToGrid="0">
      <p:cViewPr>
        <p:scale>
          <a:sx n="25" d="100"/>
          <a:sy n="25" d="100"/>
        </p:scale>
        <p:origin x="210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Files\Code\caffe\pirc\poster\cs381v_project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7997227282402"/>
          <c:y val="3.8357222514125995E-2"/>
          <c:w val="0.82893893131827634"/>
          <c:h val="0.75113057362996916"/>
        </c:manualLayout>
      </c:layout>
      <c:scatterChart>
        <c:scatterStyle val="lineMarker"/>
        <c:varyColors val="0"/>
        <c:ser>
          <c:idx val="0"/>
          <c:order val="0"/>
          <c:tx>
            <c:v>Random</c:v>
          </c:tx>
          <c:spPr>
            <a:ln w="57150">
              <a:solidFill>
                <a:srgbClr val="5B9BD5"/>
              </a:solidFill>
              <a:round/>
            </a:ln>
          </c:spPr>
          <c:marker>
            <c:symbol val="diamond"/>
            <c:size val="3"/>
            <c:spPr>
              <a:ln w="57150"/>
            </c:spPr>
          </c:marker>
          <c:xVal>
            <c:numRef>
              <c:f>Sheet1!$B$1:$F$1</c:f>
              <c:numCache>
                <c:formatCode>General</c:formatCode>
                <c:ptCount val="5"/>
                <c:pt idx="0">
                  <c:v>20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600</c:v>
                </c:pt>
              </c:numCache>
            </c:numRef>
          </c:xVal>
          <c:yVal>
            <c:numRef>
              <c:f>Sheet1!$B$2:$F$2</c:f>
              <c:numCache>
                <c:formatCode>General</c:formatCode>
                <c:ptCount val="5"/>
                <c:pt idx="0">
                  <c:v>0.14090909090909093</c:v>
                </c:pt>
                <c:pt idx="1">
                  <c:v>5.8461538461538468E-2</c:v>
                </c:pt>
                <c:pt idx="2">
                  <c:v>2.9607843137254904E-2</c:v>
                </c:pt>
                <c:pt idx="3">
                  <c:v>1.49009900990099E-2</c:v>
                </c:pt>
                <c:pt idx="4">
                  <c:v>4.9889258028792917E-3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BA2-4448-9B16-64512FC81DC8}"/>
            </c:ext>
          </c:extLst>
        </c:ser>
        <c:ser>
          <c:idx val="2"/>
          <c:order val="1"/>
          <c:tx>
            <c:v>LeNet, Full+Hard Neg</c:v>
          </c:tx>
          <c:spPr>
            <a:ln w="57150">
              <a:solidFill>
                <a:srgbClr val="A5A5A5"/>
              </a:solidFill>
              <a:round/>
            </a:ln>
          </c:spPr>
          <c:marker>
            <c:symbol val="triangle"/>
            <c:size val="3"/>
            <c:spPr>
              <a:ln w="57150"/>
            </c:spPr>
          </c:marker>
          <c:xVal>
            <c:numRef>
              <c:f>Sheet1!$B$1:$F$1</c:f>
              <c:numCache>
                <c:formatCode>General</c:formatCode>
                <c:ptCount val="5"/>
                <c:pt idx="0">
                  <c:v>20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600</c:v>
                </c:pt>
              </c:numCache>
            </c:numRef>
          </c:xVal>
          <c:yVal>
            <c:numRef>
              <c:f>Sheet1!$B$3:$F$3</c:f>
              <c:numCache>
                <c:formatCode>General</c:formatCode>
                <c:ptCount val="5"/>
                <c:pt idx="0">
                  <c:v>0.26269999999999999</c:v>
                </c:pt>
                <c:pt idx="1">
                  <c:v>0.13619999999999999</c:v>
                </c:pt>
                <c:pt idx="2">
                  <c:v>7.6799999999999993E-2</c:v>
                </c:pt>
                <c:pt idx="3">
                  <c:v>4.41E-2</c:v>
                </c:pt>
                <c:pt idx="4">
                  <c:v>1.5699999999999999E-2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BA2-4448-9B16-64512FC81DC8}"/>
            </c:ext>
          </c:extLst>
        </c:ser>
        <c:ser>
          <c:idx val="3"/>
          <c:order val="2"/>
          <c:tx>
            <c:v>CaffeNet, Full</c:v>
          </c:tx>
          <c:spPr>
            <a:ln w="57150"/>
          </c:spPr>
          <c:marker>
            <c:spPr>
              <a:ln w="57150"/>
            </c:spPr>
          </c:marker>
          <c:xVal>
            <c:numRef>
              <c:f>Sheet1!$B$1:$F$1</c:f>
              <c:numCache>
                <c:formatCode>General</c:formatCode>
                <c:ptCount val="5"/>
                <c:pt idx="0">
                  <c:v>20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600</c:v>
                </c:pt>
              </c:numCache>
            </c:numRef>
          </c:xVal>
          <c:yVal>
            <c:numRef>
              <c:f>Sheet1!$B$4:$F$4</c:f>
              <c:numCache>
                <c:formatCode>General</c:formatCode>
                <c:ptCount val="5"/>
                <c:pt idx="0">
                  <c:v>0.27900000000000003</c:v>
                </c:pt>
                <c:pt idx="1">
                  <c:v>0.1593</c:v>
                </c:pt>
                <c:pt idx="2">
                  <c:v>8.1000000000000003E-2</c:v>
                </c:pt>
                <c:pt idx="3">
                  <c:v>4.6300000000000001E-2</c:v>
                </c:pt>
                <c:pt idx="4">
                  <c:v>2.12E-2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BA2-4448-9B16-64512FC81DC8}"/>
            </c:ext>
          </c:extLst>
        </c:ser>
        <c:ser>
          <c:idx val="4"/>
          <c:order val="3"/>
          <c:tx>
            <c:v>CaffeNet, Comb</c:v>
          </c:tx>
          <c:spPr>
            <a:ln w="57150"/>
          </c:spPr>
          <c:marker>
            <c:spPr>
              <a:ln w="57150"/>
            </c:spPr>
          </c:marker>
          <c:xVal>
            <c:numRef>
              <c:f>Sheet1!$B$1:$F$1</c:f>
              <c:numCache>
                <c:formatCode>General</c:formatCode>
                <c:ptCount val="5"/>
                <c:pt idx="0">
                  <c:v>20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600</c:v>
                </c:pt>
              </c:numCache>
            </c:numRef>
          </c:xVal>
          <c:yVal>
            <c:numRef>
              <c:f>Sheet1!$B$5:$F$5</c:f>
              <c:numCache>
                <c:formatCode>General</c:formatCode>
                <c:ptCount val="5"/>
                <c:pt idx="0">
                  <c:v>0.22120000000000001</c:v>
                </c:pt>
                <c:pt idx="1">
                  <c:v>0.12959999999999999</c:v>
                </c:pt>
                <c:pt idx="2">
                  <c:v>7.4800000000000005E-2</c:v>
                </c:pt>
                <c:pt idx="3">
                  <c:v>5.1400000000000001E-2</c:v>
                </c:pt>
                <c:pt idx="4">
                  <c:v>2.75E-2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BA2-4448-9B16-64512FC81DC8}"/>
            </c:ext>
          </c:extLst>
        </c:ser>
        <c:ser>
          <c:idx val="5"/>
          <c:order val="4"/>
          <c:tx>
            <c:v>CaffeNet, Comb+Hard Neg</c:v>
          </c:tx>
          <c:spPr>
            <a:ln w="57150"/>
          </c:spPr>
          <c:marker>
            <c:spPr>
              <a:ln w="57150"/>
            </c:spPr>
          </c:marker>
          <c:xVal>
            <c:numRef>
              <c:f>Sheet1!$B$1:$F$1</c:f>
              <c:numCache>
                <c:formatCode>General</c:formatCode>
                <c:ptCount val="5"/>
                <c:pt idx="0">
                  <c:v>20</c:v>
                </c:pt>
                <c:pt idx="1">
                  <c:v>50</c:v>
                </c:pt>
                <c:pt idx="2">
                  <c:v>100</c:v>
                </c:pt>
                <c:pt idx="3">
                  <c:v>200</c:v>
                </c:pt>
                <c:pt idx="4">
                  <c:v>600</c:v>
                </c:pt>
              </c:numCache>
            </c:numRef>
          </c:xVal>
          <c:yVal>
            <c:numRef>
              <c:f>Sheet1!$B$6:$F$6</c:f>
              <c:numCache>
                <c:formatCode>General</c:formatCode>
                <c:ptCount val="5"/>
                <c:pt idx="0">
                  <c:v>0.27989999999999998</c:v>
                </c:pt>
                <c:pt idx="1">
                  <c:v>0.1449</c:v>
                </c:pt>
                <c:pt idx="2">
                  <c:v>7.9899999999999999E-2</c:v>
                </c:pt>
                <c:pt idx="3">
                  <c:v>5.3999999999999999E-2</c:v>
                </c:pt>
                <c:pt idx="4">
                  <c:v>2.87E-2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BA2-4448-9B16-64512FC81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11691"/>
        <c:axId val="28279165"/>
      </c:scatterChart>
      <c:valAx>
        <c:axId val="51911691"/>
        <c:scaling>
          <c:logBase val="10"/>
          <c:orientation val="minMax"/>
          <c:min val="20"/>
        </c:scaling>
        <c:delete val="1"/>
        <c:axPos val="b"/>
        <c:title>
          <c:tx>
            <c:rich>
              <a:bodyPr/>
              <a:lstStyle/>
              <a:p>
                <a:pPr>
                  <a:defRPr sz="3200"/>
                </a:pPr>
                <a:r>
                  <a:rPr lang="en-US" sz="3200" b="1" dirty="0">
                    <a:solidFill>
                      <a:srgbClr val="595959"/>
                    </a:solidFill>
                    <a:latin typeface="Myriad Pro"/>
                  </a:rPr>
                  <a:t># of reference images, N</a:t>
                </a:r>
                <a:r>
                  <a:rPr lang="en-US" sz="3200" b="1" baseline="0" dirty="0">
                    <a:solidFill>
                      <a:srgbClr val="595959"/>
                    </a:solidFill>
                    <a:latin typeface="Myriad Pro"/>
                  </a:rPr>
                  <a:t> (log)</a:t>
                </a:r>
                <a:endParaRPr lang="en-US" sz="3200" b="1" dirty="0">
                  <a:solidFill>
                    <a:srgbClr val="595959"/>
                  </a:solidFill>
                  <a:latin typeface="Myriad Pro"/>
                </a:endParaRPr>
              </a:p>
            </c:rich>
          </c:tx>
          <c:layout>
            <c:manualLayout>
              <c:xMode val="edge"/>
              <c:yMode val="edge"/>
              <c:x val="0.27550166982722091"/>
              <c:y val="0.87017827047648921"/>
            </c:manualLayout>
          </c:layout>
          <c:overlay val="1"/>
        </c:title>
        <c:numFmt formatCode="General" sourceLinked="1"/>
        <c:majorTickMark val="none"/>
        <c:minorTickMark val="none"/>
        <c:tickLblPos val="nextTo"/>
        <c:crossAx val="28279165"/>
        <c:crossesAt val="0"/>
        <c:crossBetween val="midCat"/>
      </c:valAx>
      <c:valAx>
        <c:axId val="28279165"/>
        <c:scaling>
          <c:logBase val="10"/>
          <c:orientation val="minMax"/>
          <c:max val="1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/>
              <a:lstStyle/>
              <a:p>
                <a:pPr>
                  <a:defRPr sz="3200"/>
                </a:pPr>
                <a:r>
                  <a:rPr lang="en-US" sz="3200" b="1">
                    <a:solidFill>
                      <a:srgbClr val="595959"/>
                    </a:solidFill>
                    <a:latin typeface="Myriad Pro"/>
                  </a:rPr>
                  <a:t>mAP</a:t>
                </a:r>
              </a:p>
            </c:rich>
          </c:tx>
          <c:overlay val="1"/>
        </c:title>
        <c:numFmt formatCode="General" sourceLinked="1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lstStyle/>
          <a:p>
            <a:pPr>
              <a:defRPr sz="2000"/>
            </a:pPr>
            <a:endParaRPr lang="en-US"/>
          </a:p>
        </c:txPr>
        <c:crossAx val="51911691"/>
        <c:crossesAt val="0"/>
        <c:crossBetween val="midCat"/>
      </c:valAx>
      <c:spPr>
        <a:noFill/>
        <a:ln>
          <a:noFill/>
        </a:ln>
      </c:spPr>
    </c:plotArea>
    <c:legend>
      <c:legendPos val="b"/>
      <c:legendEntry>
        <c:idx val="4"/>
        <c:txPr>
          <a:bodyPr/>
          <a:lstStyle/>
          <a:p>
            <a:pPr>
              <a:defRPr sz="2000" b="1"/>
            </a:pPr>
            <a:endParaRPr lang="en-US"/>
          </a:p>
        </c:txPr>
      </c:legendEntry>
      <c:layout>
        <c:manualLayout>
          <c:xMode val="edge"/>
          <c:yMode val="edge"/>
          <c:x val="0.14051383414422366"/>
          <c:y val="0.55044957910275871"/>
          <c:w val="0.61876720680262631"/>
          <c:h val="0.22992687214497487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zero"/>
    <c:showDLblsOverMax val="1"/>
  </c:chart>
  <c:spPr>
    <a:solidFill>
      <a:srgbClr val="FFFFFF"/>
    </a:solidFill>
    <a:ln w="9360">
      <a:noFill/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3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8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0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78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75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5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4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8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1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2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E02A4-1C0A-4B08-AE3E-EFA6CE72E92C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7D3A4-B3AA-4C1F-87E8-16BCF3798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1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6.jpg"/><Relationship Id="rId18" Type="http://schemas.openxmlformats.org/officeDocument/2006/relationships/image" Target="../media/image20.jpeg"/><Relationship Id="rId26" Type="http://schemas.openxmlformats.org/officeDocument/2006/relationships/image" Target="../media/image28.jpeg"/><Relationship Id="rId3" Type="http://schemas.openxmlformats.org/officeDocument/2006/relationships/image" Target="../media/image7.jpg"/><Relationship Id="rId21" Type="http://schemas.openxmlformats.org/officeDocument/2006/relationships/image" Target="../media/image23.jpeg"/><Relationship Id="rId7" Type="http://schemas.openxmlformats.org/officeDocument/2006/relationships/image" Target="../media/image11.jpg"/><Relationship Id="rId12" Type="http://schemas.openxmlformats.org/officeDocument/2006/relationships/image" Target="../media/image15.jpg"/><Relationship Id="rId17" Type="http://schemas.openxmlformats.org/officeDocument/2006/relationships/chart" Target="../charts/chart1.xml"/><Relationship Id="rId25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.jpg"/><Relationship Id="rId20" Type="http://schemas.openxmlformats.org/officeDocument/2006/relationships/image" Target="../media/image22.jpeg"/><Relationship Id="rId29" Type="http://schemas.openxmlformats.org/officeDocument/2006/relationships/image" Target="../media/image31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g"/><Relationship Id="rId11" Type="http://schemas.openxmlformats.org/officeDocument/2006/relationships/image" Target="../media/image14.png"/><Relationship Id="rId24" Type="http://schemas.openxmlformats.org/officeDocument/2006/relationships/image" Target="../media/image26.jpeg"/><Relationship Id="rId32" Type="http://schemas.openxmlformats.org/officeDocument/2006/relationships/image" Target="../media/image34.png"/><Relationship Id="rId5" Type="http://schemas.openxmlformats.org/officeDocument/2006/relationships/image" Target="../media/image9.jpg"/><Relationship Id="rId15" Type="http://schemas.openxmlformats.org/officeDocument/2006/relationships/image" Target="../media/image18.jpg"/><Relationship Id="rId23" Type="http://schemas.openxmlformats.org/officeDocument/2006/relationships/image" Target="../media/image25.jpeg"/><Relationship Id="rId28" Type="http://schemas.openxmlformats.org/officeDocument/2006/relationships/image" Target="../media/image30.jpeg"/><Relationship Id="rId10" Type="http://schemas.openxmlformats.org/officeDocument/2006/relationships/image" Target="../media/image8.png"/><Relationship Id="rId19" Type="http://schemas.openxmlformats.org/officeDocument/2006/relationships/image" Target="../media/image21.jpeg"/><Relationship Id="rId31" Type="http://schemas.openxmlformats.org/officeDocument/2006/relationships/image" Target="../media/image33.jpe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7.jpg"/><Relationship Id="rId22" Type="http://schemas.openxmlformats.org/officeDocument/2006/relationships/image" Target="../media/image24.jpeg"/><Relationship Id="rId27" Type="http://schemas.openxmlformats.org/officeDocument/2006/relationships/image" Target="../media/image29.jpeg"/><Relationship Id="rId30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F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12555429" y="22356719"/>
            <a:ext cx="11430000" cy="4618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573000" y="4572001"/>
            <a:ext cx="11430000" cy="17344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2974147" y="5691544"/>
            <a:ext cx="10645994" cy="8263774"/>
          </a:xfrm>
          <a:prstGeom prst="rect">
            <a:avLst/>
          </a:prstGeom>
          <a:solidFill>
            <a:schemeClr val="bg1"/>
          </a:solidFill>
          <a:ln w="38100">
            <a:solidFill>
              <a:srgbClr val="CBCFD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657169" y="4571998"/>
            <a:ext cx="11430000" cy="2240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64966" y="19226305"/>
            <a:ext cx="11430000" cy="774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612256" y="22804549"/>
            <a:ext cx="9953745" cy="1812313"/>
          </a:xfrm>
          <a:prstGeom prst="rect">
            <a:avLst/>
          </a:prstGeom>
          <a:solidFill>
            <a:schemeClr val="bg1"/>
          </a:solidFill>
          <a:ln w="38100">
            <a:solidFill>
              <a:srgbClr val="CBCFD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5822" y="440550"/>
            <a:ext cx="35661600" cy="3657600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" y="564585"/>
            <a:ext cx="36045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 Survey of Techniques for Fine-Grained Pill Image Matching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14208" y="2046031"/>
            <a:ext cx="6266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Adam Allevato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95104" y="2046031"/>
            <a:ext cx="6266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Andrew Sharp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49096" y="2905250"/>
            <a:ext cx="1009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The University of Texas at Austin</a:t>
            </a:r>
          </a:p>
        </p:txBody>
      </p:sp>
      <p:sp>
        <p:nvSpPr>
          <p:cNvPr id="8" name="Rectangle 7"/>
          <p:cNvSpPr/>
          <p:nvPr/>
        </p:nvSpPr>
        <p:spPr>
          <a:xfrm>
            <a:off x="455822" y="4571998"/>
            <a:ext cx="11430000" cy="1418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825" y="4707137"/>
            <a:ext cx="10645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5F86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Pill Image Recognition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79425" y="4707137"/>
            <a:ext cx="10645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5F86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Analysis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65003" y="4707137"/>
            <a:ext cx="10645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5F86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Experimental Setup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079425" y="18791731"/>
            <a:ext cx="1064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Best Matches (N=600)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965003" y="12594453"/>
            <a:ext cx="10645994" cy="2272710"/>
          </a:xfrm>
          <a:prstGeom prst="rect">
            <a:avLst/>
          </a:prstGeom>
          <a:solidFill>
            <a:schemeClr val="bg1"/>
          </a:solidFill>
          <a:ln w="38100">
            <a:solidFill>
              <a:srgbClr val="CBCFD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963625" y="15070717"/>
            <a:ext cx="10645994" cy="2316494"/>
          </a:xfrm>
          <a:prstGeom prst="rect">
            <a:avLst/>
          </a:prstGeom>
          <a:solidFill>
            <a:schemeClr val="bg1"/>
          </a:solidFill>
          <a:ln w="38100">
            <a:solidFill>
              <a:srgbClr val="CBCFD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963625" y="12741961"/>
            <a:ext cx="1064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LeNet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963625" y="15274271"/>
            <a:ext cx="1064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CaffeNet</a:t>
            </a:r>
            <a:endParaRPr lang="en-US" sz="4800" dirty="0">
              <a:solidFill>
                <a:srgbClr val="323F48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1871" y="9714280"/>
            <a:ext cx="3735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23F48"/>
                </a:solidFill>
              </a:rPr>
              <a:t>2 reference images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85458" y="9589666"/>
            <a:ext cx="4328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323F48"/>
                </a:solidFill>
              </a:rPr>
              <a:t>5 CQ images: taken by</a:t>
            </a:r>
          </a:p>
          <a:p>
            <a:pPr algn="ctr"/>
            <a:r>
              <a:rPr lang="en-US" sz="3600" dirty="0">
                <a:solidFill>
                  <a:srgbClr val="323F48"/>
                </a:solidFill>
              </a:rPr>
              <a:t>Cellphone cameras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47824" y="8593568"/>
            <a:ext cx="1064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Dataset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67" y="10912540"/>
            <a:ext cx="2521196" cy="185203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24" y="10912540"/>
            <a:ext cx="2520651" cy="185203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73655" y="5711170"/>
            <a:ext cx="10620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23F48"/>
                </a:solidFill>
              </a:rPr>
              <a:t>- Goal: </a:t>
            </a:r>
            <a:r>
              <a:rPr lang="en-US" sz="3600" dirty="0">
                <a:solidFill>
                  <a:srgbClr val="323F48"/>
                </a:solidFill>
              </a:rPr>
              <a:t>Produce a system to identify cellphone-camera pictures of consumer medication</a:t>
            </a:r>
          </a:p>
          <a:p>
            <a:r>
              <a:rPr lang="en-US" sz="3600" b="1" dirty="0">
                <a:solidFill>
                  <a:srgbClr val="323F48"/>
                </a:solidFill>
              </a:rPr>
              <a:t>- Input: </a:t>
            </a:r>
            <a:r>
              <a:rPr lang="en-US" sz="3600" dirty="0">
                <a:solidFill>
                  <a:srgbClr val="323F48"/>
                </a:solidFill>
              </a:rPr>
              <a:t>M consumer-quality (CQ) images and N high-quality reference (Ref) images</a:t>
            </a:r>
            <a:endParaRPr lang="en-US" sz="3600" b="1" dirty="0">
              <a:solidFill>
                <a:srgbClr val="323F48"/>
              </a:solidFill>
            </a:endParaRPr>
          </a:p>
          <a:p>
            <a:r>
              <a:rPr lang="en-US" sz="3600" b="1" dirty="0">
                <a:solidFill>
                  <a:srgbClr val="323F48"/>
                </a:solidFill>
              </a:rPr>
              <a:t>- Output: </a:t>
            </a:r>
            <a:r>
              <a:rPr lang="en-US" sz="3600" dirty="0">
                <a:solidFill>
                  <a:srgbClr val="323F48"/>
                </a:solidFill>
              </a:rPr>
              <a:t>M x N matrix of similarity ranks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7353" y="11152765"/>
            <a:ext cx="1727737" cy="14734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81" y="10739364"/>
            <a:ext cx="1423083" cy="11531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81" y="11956751"/>
            <a:ext cx="1423083" cy="11531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763" y="11956751"/>
            <a:ext cx="1423083" cy="115647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763" y="10739364"/>
            <a:ext cx="1423083" cy="115316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979430" y="13412234"/>
            <a:ext cx="840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323F48"/>
                </a:solidFill>
              </a:rPr>
              <a:t>1000 pills, 2000 ref images, 5000 CQ images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3133749" y="23766787"/>
            <a:ext cx="4754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23F48"/>
                </a:solidFill>
              </a:rPr>
              <a:t>-Based on </a:t>
            </a:r>
            <a:r>
              <a:rPr lang="en-US" sz="3600" b="1" dirty="0">
                <a:solidFill>
                  <a:srgbClr val="323F48"/>
                </a:solidFill>
              </a:rPr>
              <a:t>top 2 </a:t>
            </a:r>
            <a:r>
              <a:rPr lang="en-US" sz="3600" dirty="0">
                <a:solidFill>
                  <a:srgbClr val="323F48"/>
                </a:solidFill>
              </a:rPr>
              <a:t>ranks</a:t>
            </a:r>
          </a:p>
          <a:p>
            <a:r>
              <a:rPr lang="en-US" sz="3600" dirty="0">
                <a:solidFill>
                  <a:srgbClr val="323F48"/>
                </a:solidFill>
              </a:rPr>
              <a:t>(pill front and back)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0008" y="14376451"/>
            <a:ext cx="1064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Dataset Challenges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10322" y="9735849"/>
            <a:ext cx="61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323F48"/>
                </a:solidFill>
              </a:rPr>
              <a:t>&amp;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7824" y="19410907"/>
            <a:ext cx="10645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5F86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Key Idea: Siamese Networks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6968" y="20357749"/>
            <a:ext cx="10620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23F48"/>
                </a:solidFill>
              </a:rPr>
              <a:t>- Learn a mapping into an </a:t>
            </a:r>
            <a:r>
              <a:rPr lang="en-US" sz="3600" i="1" dirty="0">
                <a:solidFill>
                  <a:srgbClr val="323F48"/>
                </a:solidFill>
              </a:rPr>
              <a:t>arbitrary </a:t>
            </a:r>
            <a:r>
              <a:rPr lang="en-US" sz="3600" dirty="0">
                <a:solidFill>
                  <a:srgbClr val="323F48"/>
                </a:solidFill>
              </a:rPr>
              <a:t>N-dim feature space</a:t>
            </a:r>
          </a:p>
          <a:p>
            <a:r>
              <a:rPr lang="en-US" sz="3600" dirty="0">
                <a:solidFill>
                  <a:srgbClr val="323F48"/>
                </a:solidFill>
              </a:rPr>
              <a:t>- Minimize </a:t>
            </a:r>
            <a:r>
              <a:rPr lang="en-US" sz="3600" i="1" dirty="0">
                <a:solidFill>
                  <a:srgbClr val="323F48"/>
                </a:solidFill>
              </a:rPr>
              <a:t>contrastive loss</a:t>
            </a:r>
            <a:r>
              <a:rPr lang="en-US" sz="3600" dirty="0">
                <a:solidFill>
                  <a:srgbClr val="323F48"/>
                </a:solidFill>
              </a:rPr>
              <a:t> (Y=1 if similar pair, else Y=0):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747917" y="21480576"/>
                <a:ext cx="655358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𝑚𝑎𝑟𝑔𝑖𝑛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917" y="21480576"/>
                <a:ext cx="6553589" cy="10384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8845638" y="21795156"/>
            <a:ext cx="2339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33F48"/>
                </a:solidFill>
              </a:rPr>
              <a:t>[Chopra et al. 06]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13014789" y="25133892"/>
                <a:ext cx="404815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𝑀𝐴𝑃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𝑀𝑇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4789" y="25133892"/>
                <a:ext cx="4048159" cy="11890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2933817" y="6592992"/>
            <a:ext cx="1062016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23F48"/>
                </a:solidFill>
              </a:rPr>
              <a:t>- Selective Search                       </a:t>
            </a:r>
            <a:r>
              <a:rPr lang="en-US" sz="3600" dirty="0">
                <a:solidFill>
                  <a:srgbClr val="323F48"/>
                </a:solidFill>
              </a:rPr>
              <a:t>        was used to crop consumer-quality images</a:t>
            </a:r>
          </a:p>
          <a:p>
            <a:r>
              <a:rPr lang="en-US" sz="3600" dirty="0">
                <a:solidFill>
                  <a:srgbClr val="323F48"/>
                </a:solidFill>
              </a:rPr>
              <a:t>- Networks were tested on selective search images (SS) and raw images (Full), as well as both together (Comb)</a:t>
            </a:r>
          </a:p>
          <a:p>
            <a:r>
              <a:rPr lang="en-US" sz="3600" dirty="0">
                <a:solidFill>
                  <a:srgbClr val="323F48"/>
                </a:solidFill>
              </a:rPr>
              <a:t>- SS alone generally improved </a:t>
            </a:r>
            <a:r>
              <a:rPr lang="en-US" sz="3600" dirty="0" err="1">
                <a:solidFill>
                  <a:srgbClr val="323F48"/>
                </a:solidFill>
              </a:rPr>
              <a:t>mAP</a:t>
            </a:r>
            <a:r>
              <a:rPr lang="en-US" sz="3600" dirty="0">
                <a:solidFill>
                  <a:srgbClr val="323F48"/>
                </a:solidFill>
              </a:rPr>
              <a:t> by about 0.001 (7%)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409787" y="22973800"/>
            <a:ext cx="1981548" cy="66117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409787" y="23773495"/>
            <a:ext cx="1981548" cy="66117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617998" y="24773336"/>
            <a:ext cx="9953746" cy="1812313"/>
          </a:xfrm>
          <a:prstGeom prst="rect">
            <a:avLst/>
          </a:prstGeom>
          <a:solidFill>
            <a:schemeClr val="bg1"/>
          </a:solidFill>
          <a:ln w="38100">
            <a:solidFill>
              <a:srgbClr val="CBCFD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409787" y="25361682"/>
            <a:ext cx="1981548" cy="66117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80" name="Rectangle 79"/>
          <p:cNvSpPr/>
          <p:nvPr/>
        </p:nvSpPr>
        <p:spPr>
          <a:xfrm>
            <a:off x="8893276" y="23076474"/>
            <a:ext cx="2451129" cy="1173211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Contrastive</a:t>
            </a:r>
          </a:p>
          <a:p>
            <a:pPr algn="ctr"/>
            <a:r>
              <a:rPr lang="en-US" sz="3600" dirty="0"/>
              <a:t>Loss</a:t>
            </a:r>
          </a:p>
        </p:txBody>
      </p:sp>
      <p:cxnSp>
        <p:nvCxnSpPr>
          <p:cNvPr id="72" name="Straight Arrow Connector 71"/>
          <p:cNvCxnSpPr>
            <a:stCxn id="73" idx="3"/>
            <a:endCxn id="111" idx="1"/>
          </p:cNvCxnSpPr>
          <p:nvPr/>
        </p:nvCxnSpPr>
        <p:spPr>
          <a:xfrm flipV="1">
            <a:off x="5391335" y="23298207"/>
            <a:ext cx="404660" cy="6180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16200000">
            <a:off x="238039" y="23243858"/>
            <a:ext cx="1917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BCFD2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TRAIN</a:t>
            </a:r>
          </a:p>
        </p:txBody>
      </p:sp>
      <p:sp>
        <p:nvSpPr>
          <p:cNvPr id="84" name="TextBox 83"/>
          <p:cNvSpPr txBox="1"/>
          <p:nvPr/>
        </p:nvSpPr>
        <p:spPr>
          <a:xfrm rot="16200000">
            <a:off x="238040" y="25263995"/>
            <a:ext cx="1917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CBCFD2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TEST</a:t>
            </a:r>
          </a:p>
        </p:txBody>
      </p:sp>
      <p:cxnSp>
        <p:nvCxnSpPr>
          <p:cNvPr id="87" name="Straight Arrow Connector 86"/>
          <p:cNvCxnSpPr>
            <a:stCxn id="74" idx="3"/>
            <a:endCxn id="90" idx="1"/>
          </p:cNvCxnSpPr>
          <p:nvPr/>
        </p:nvCxnSpPr>
        <p:spPr>
          <a:xfrm>
            <a:off x="5391335" y="24104082"/>
            <a:ext cx="404660" cy="5005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795995" y="23779860"/>
            <a:ext cx="2720691" cy="65845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N-D Feature</a:t>
            </a:r>
          </a:p>
        </p:txBody>
      </p:sp>
      <p:cxnSp>
        <p:nvCxnSpPr>
          <p:cNvPr id="97" name="Straight Arrow Connector 96"/>
          <p:cNvCxnSpPr>
            <a:stCxn id="90" idx="3"/>
            <a:endCxn id="80" idx="1"/>
          </p:cNvCxnSpPr>
          <p:nvPr/>
        </p:nvCxnSpPr>
        <p:spPr>
          <a:xfrm flipV="1">
            <a:off x="8516686" y="23663080"/>
            <a:ext cx="376590" cy="446007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5818993" y="25364402"/>
            <a:ext cx="2720691" cy="65845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N-D Feature</a:t>
            </a:r>
          </a:p>
        </p:txBody>
      </p:sp>
      <p:cxnSp>
        <p:nvCxnSpPr>
          <p:cNvPr id="101" name="Straight Arrow Connector 100"/>
          <p:cNvCxnSpPr>
            <a:stCxn id="77" idx="3"/>
            <a:endCxn id="100" idx="1"/>
          </p:cNvCxnSpPr>
          <p:nvPr/>
        </p:nvCxnSpPr>
        <p:spPr>
          <a:xfrm>
            <a:off x="5391335" y="25692269"/>
            <a:ext cx="427658" cy="1360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00" idx="3"/>
          </p:cNvCxnSpPr>
          <p:nvPr/>
        </p:nvCxnSpPr>
        <p:spPr>
          <a:xfrm flipV="1">
            <a:off x="8539684" y="25692269"/>
            <a:ext cx="353592" cy="1360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5795995" y="22968980"/>
            <a:ext cx="2720691" cy="65845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N-D Feature</a:t>
            </a:r>
          </a:p>
        </p:txBody>
      </p:sp>
      <p:cxnSp>
        <p:nvCxnSpPr>
          <p:cNvPr id="113" name="Straight Arrow Connector 112"/>
          <p:cNvCxnSpPr>
            <a:stCxn id="111" idx="3"/>
            <a:endCxn id="80" idx="1"/>
          </p:cNvCxnSpPr>
          <p:nvPr/>
        </p:nvCxnSpPr>
        <p:spPr>
          <a:xfrm>
            <a:off x="8516686" y="23298207"/>
            <a:ext cx="376590" cy="364873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039647" y="23391369"/>
            <a:ext cx="90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23F48"/>
                </a:solidFill>
              </a:rPr>
              <a:t>Pair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737929" y="24836053"/>
            <a:ext cx="159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23F48"/>
                </a:solidFill>
              </a:rPr>
              <a:t>Images</a:t>
            </a:r>
          </a:p>
        </p:txBody>
      </p:sp>
      <p:cxnSp>
        <p:nvCxnSpPr>
          <p:cNvPr id="118" name="Straight Arrow Connector 117"/>
          <p:cNvCxnSpPr>
            <a:stCxn id="116" idx="3"/>
            <a:endCxn id="74" idx="1"/>
          </p:cNvCxnSpPr>
          <p:nvPr/>
        </p:nvCxnSpPr>
        <p:spPr>
          <a:xfrm>
            <a:off x="2943023" y="23714535"/>
            <a:ext cx="466764" cy="389547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2943023" y="23298207"/>
            <a:ext cx="466764" cy="416328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77" idx="1"/>
          </p:cNvCxnSpPr>
          <p:nvPr/>
        </p:nvCxnSpPr>
        <p:spPr>
          <a:xfrm>
            <a:off x="2943023" y="25692269"/>
            <a:ext cx="466764" cy="0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893276" y="24987250"/>
            <a:ext cx="0" cy="1365250"/>
          </a:xfrm>
          <a:prstGeom prst="line">
            <a:avLst/>
          </a:prstGeom>
          <a:ln w="57150">
            <a:solidFill>
              <a:srgbClr val="005F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8893276" y="26352500"/>
            <a:ext cx="1421879" cy="0"/>
          </a:xfrm>
          <a:prstGeom prst="line">
            <a:avLst/>
          </a:prstGeom>
          <a:ln w="57150">
            <a:solidFill>
              <a:srgbClr val="005F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10328305" y="25339288"/>
            <a:ext cx="1144726" cy="66117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Rank</a:t>
            </a:r>
          </a:p>
        </p:txBody>
      </p:sp>
      <p:cxnSp>
        <p:nvCxnSpPr>
          <p:cNvPr id="133" name="Straight Arrow Connector 132"/>
          <p:cNvCxnSpPr>
            <a:endCxn id="132" idx="1"/>
          </p:cNvCxnSpPr>
          <p:nvPr/>
        </p:nvCxnSpPr>
        <p:spPr>
          <a:xfrm>
            <a:off x="10000547" y="25669875"/>
            <a:ext cx="327758" cy="0"/>
          </a:xfrm>
          <a:prstGeom prst="straightConnector1">
            <a:avLst/>
          </a:prstGeom>
          <a:ln w="76200">
            <a:solidFill>
              <a:srgbClr val="CBC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0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46" y="25383179"/>
            <a:ext cx="657226" cy="657226"/>
          </a:xfrm>
          <a:prstGeom prst="rect">
            <a:avLst/>
          </a:prstGeom>
        </p:spPr>
      </p:pic>
      <p:pic>
        <p:nvPicPr>
          <p:cNvPr id="1032" name="Picture 10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70" y="22877493"/>
            <a:ext cx="649624" cy="649624"/>
          </a:xfrm>
          <a:prstGeom prst="rect">
            <a:avLst/>
          </a:prstGeom>
        </p:spPr>
      </p:pic>
      <p:pic>
        <p:nvPicPr>
          <p:cNvPr id="1033" name="Picture 10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78" y="23902115"/>
            <a:ext cx="650952" cy="650952"/>
          </a:xfrm>
          <a:prstGeom prst="rect">
            <a:avLst/>
          </a:prstGeom>
        </p:spPr>
      </p:pic>
      <p:pic>
        <p:nvPicPr>
          <p:cNvPr id="1030" name="Picture 10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43" y="25616231"/>
            <a:ext cx="659741" cy="659741"/>
          </a:xfrm>
          <a:prstGeom prst="rect">
            <a:avLst/>
          </a:prstGeom>
        </p:spPr>
      </p:pic>
      <p:pic>
        <p:nvPicPr>
          <p:cNvPr id="1029" name="Picture 102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60" y="25882978"/>
            <a:ext cx="650927" cy="65092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69" y="25020532"/>
            <a:ext cx="308539" cy="308539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763" y="25961559"/>
            <a:ext cx="309720" cy="30972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22" y="25374826"/>
            <a:ext cx="305582" cy="305582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16" y="25204115"/>
            <a:ext cx="315133" cy="315133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83" y="25482384"/>
            <a:ext cx="315777" cy="315777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12999977" y="13496440"/>
            <a:ext cx="522965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23F48"/>
                </a:solidFill>
              </a:rPr>
              <a:t>8 layers</a:t>
            </a:r>
          </a:p>
          <a:p>
            <a:r>
              <a:rPr lang="en-US" sz="3600" dirty="0">
                <a:solidFill>
                  <a:srgbClr val="323F48"/>
                </a:solidFill>
              </a:rPr>
              <a:t>Trained from scratch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8115535" y="13471059"/>
            <a:ext cx="522965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23F48"/>
                </a:solidFill>
              </a:rPr>
              <a:t>Siamese configuration</a:t>
            </a:r>
          </a:p>
          <a:p>
            <a:r>
              <a:rPr lang="en-US" sz="3600" dirty="0">
                <a:solidFill>
                  <a:srgbClr val="323F48"/>
                </a:solidFill>
              </a:rPr>
              <a:t>2-dimensional mapping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2999977" y="16005453"/>
            <a:ext cx="522965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23F48"/>
                </a:solidFill>
              </a:rPr>
              <a:t>21 layers</a:t>
            </a:r>
          </a:p>
          <a:p>
            <a:r>
              <a:rPr lang="en-US" sz="3600" dirty="0">
                <a:solidFill>
                  <a:srgbClr val="323F48"/>
                </a:solidFill>
              </a:rPr>
              <a:t>Fine-tuned last layer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8115535" y="15980072"/>
            <a:ext cx="522965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323F48"/>
                </a:solidFill>
              </a:rPr>
              <a:t>Siamese configuration</a:t>
            </a:r>
          </a:p>
          <a:p>
            <a:r>
              <a:rPr lang="en-US" sz="3600">
                <a:solidFill>
                  <a:srgbClr val="323F48"/>
                </a:solidFill>
              </a:rPr>
              <a:t>20-dimensional mapping</a:t>
            </a:r>
            <a:endParaRPr lang="en-US" sz="3600" dirty="0">
              <a:solidFill>
                <a:srgbClr val="323F48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00224" y="15595496"/>
            <a:ext cx="1062016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23F48"/>
                </a:solidFill>
              </a:rPr>
              <a:t>- Matching</a:t>
            </a:r>
            <a:r>
              <a:rPr lang="en-US" sz="3600" dirty="0">
                <a:solidFill>
                  <a:srgbClr val="323F48"/>
                </a:solidFill>
              </a:rPr>
              <a:t>: Classes are unknown at training time</a:t>
            </a:r>
          </a:p>
          <a:p>
            <a:r>
              <a:rPr lang="en-US" sz="3600" b="1" dirty="0">
                <a:solidFill>
                  <a:srgbClr val="323F48"/>
                </a:solidFill>
              </a:rPr>
              <a:t>- Fine-Grained: </a:t>
            </a:r>
            <a:r>
              <a:rPr lang="en-US" sz="3600" dirty="0">
                <a:solidFill>
                  <a:srgbClr val="323F48"/>
                </a:solidFill>
              </a:rPr>
              <a:t>Differences between pills are small</a:t>
            </a:r>
            <a:endParaRPr lang="en-US" sz="3600" b="1" dirty="0">
              <a:solidFill>
                <a:srgbClr val="323F48"/>
              </a:solidFill>
            </a:endParaRPr>
          </a:p>
          <a:p>
            <a:r>
              <a:rPr lang="en-US" sz="3600" b="1" dirty="0">
                <a:solidFill>
                  <a:srgbClr val="323F48"/>
                </a:solidFill>
              </a:rPr>
              <a:t>- Small Dataset</a:t>
            </a:r>
            <a:r>
              <a:rPr lang="en-US" sz="3600" dirty="0">
                <a:solidFill>
                  <a:srgbClr val="323F48"/>
                </a:solidFill>
              </a:rPr>
              <a:t>: Near zero-shot matching task</a:t>
            </a:r>
          </a:p>
          <a:p>
            <a:r>
              <a:rPr lang="en-US" sz="3600" b="1" dirty="0">
                <a:solidFill>
                  <a:srgbClr val="323F48"/>
                </a:solidFill>
              </a:rPr>
              <a:t>- Many Classes</a:t>
            </a:r>
            <a:r>
              <a:rPr lang="en-US" sz="3600" dirty="0">
                <a:solidFill>
                  <a:srgbClr val="323F48"/>
                </a:solidFill>
              </a:rPr>
              <a:t>: 1000-way matching</a:t>
            </a:r>
          </a:p>
          <a:p>
            <a:r>
              <a:rPr lang="en-US" sz="3600" b="1" dirty="0">
                <a:solidFill>
                  <a:srgbClr val="323F48"/>
                </a:solidFill>
              </a:rPr>
              <a:t>- Incomplete Data: </a:t>
            </a:r>
            <a:r>
              <a:rPr lang="en-US" sz="3600" dirty="0">
                <a:solidFill>
                  <a:srgbClr val="323F48"/>
                </a:solidFill>
              </a:rPr>
              <a:t>Need to infer back of pill from front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6373488" y="6683962"/>
            <a:ext cx="321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33F48"/>
                </a:solidFill>
              </a:rPr>
              <a:t>[</a:t>
            </a:r>
            <a:r>
              <a:rPr lang="da-DK" sz="2400" dirty="0">
                <a:solidFill>
                  <a:srgbClr val="333F48"/>
                </a:solidFill>
              </a:rPr>
              <a:t>J. R. R. Uijlings et al. 13</a:t>
            </a:r>
            <a:r>
              <a:rPr lang="en-US" sz="2400" dirty="0">
                <a:solidFill>
                  <a:srgbClr val="333F48"/>
                </a:solidFill>
              </a:rPr>
              <a:t>]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5079426" y="19771968"/>
            <a:ext cx="106201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23F48"/>
                </a:solidFill>
              </a:rPr>
              <a:t>Network         CQ             Top-Ranked Reference Images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2931881" y="17598302"/>
            <a:ext cx="10645994" cy="3959775"/>
          </a:xfrm>
          <a:prstGeom prst="rect">
            <a:avLst/>
          </a:prstGeom>
          <a:solidFill>
            <a:schemeClr val="bg1"/>
          </a:solidFill>
          <a:ln w="38100">
            <a:solidFill>
              <a:srgbClr val="CBCFD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931881" y="17801857"/>
            <a:ext cx="1064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Data Setup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968232" y="18600499"/>
            <a:ext cx="7310275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23F48"/>
                </a:solidFill>
              </a:rPr>
              <a:t>- 30% of images used as test (N=600)</a:t>
            </a:r>
          </a:p>
          <a:p>
            <a:r>
              <a:rPr lang="en-US" sz="3600" dirty="0">
                <a:solidFill>
                  <a:srgbClr val="323F48"/>
                </a:solidFill>
              </a:rPr>
              <a:t>- Hard Negative Mining:</a:t>
            </a:r>
          </a:p>
          <a:p>
            <a:r>
              <a:rPr lang="en-US" sz="3600" dirty="0">
                <a:solidFill>
                  <a:srgbClr val="323F48"/>
                </a:solidFill>
              </a:rPr>
              <a:t>Test networks on training set, generate new training pairs</a:t>
            </a:r>
          </a:p>
          <a:p>
            <a:r>
              <a:rPr lang="en-US" sz="3600" dirty="0">
                <a:solidFill>
                  <a:srgbClr val="323F48"/>
                </a:solidFill>
              </a:rPr>
              <a:t>from false matches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8801568" y="19878867"/>
            <a:ext cx="1730345" cy="66117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Training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0099911" y="19005419"/>
            <a:ext cx="2072487" cy="66117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98" name="Rectangle 97"/>
          <p:cNvSpPr/>
          <p:nvPr/>
        </p:nvSpPr>
        <p:spPr>
          <a:xfrm>
            <a:off x="20064264" y="20823154"/>
            <a:ext cx="2072487" cy="66117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New Pairs</a:t>
            </a:r>
          </a:p>
        </p:txBody>
      </p:sp>
      <p:cxnSp>
        <p:nvCxnSpPr>
          <p:cNvPr id="3" name="Elbow Connector 2"/>
          <p:cNvCxnSpPr>
            <a:stCxn id="95" idx="0"/>
            <a:endCxn id="96" idx="1"/>
          </p:cNvCxnSpPr>
          <p:nvPr/>
        </p:nvCxnSpPr>
        <p:spPr>
          <a:xfrm rot="5400000" flipH="1" flipV="1">
            <a:off x="19611896" y="19390852"/>
            <a:ext cx="542861" cy="433170"/>
          </a:xfrm>
          <a:prstGeom prst="bentConnector2">
            <a:avLst/>
          </a:prstGeom>
          <a:ln w="76200">
            <a:solidFill>
              <a:srgbClr val="005F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1683985" y="19878867"/>
            <a:ext cx="1787409" cy="661174"/>
          </a:xfrm>
          <a:prstGeom prst="rect">
            <a:avLst/>
          </a:prstGeom>
          <a:solidFill>
            <a:srgbClr val="005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Matches</a:t>
            </a:r>
          </a:p>
        </p:txBody>
      </p:sp>
      <p:cxnSp>
        <p:nvCxnSpPr>
          <p:cNvPr id="103" name="Elbow Connector 102"/>
          <p:cNvCxnSpPr>
            <a:stCxn id="96" idx="3"/>
            <a:endCxn id="99" idx="0"/>
          </p:cNvCxnSpPr>
          <p:nvPr/>
        </p:nvCxnSpPr>
        <p:spPr>
          <a:xfrm>
            <a:off x="22172398" y="19336006"/>
            <a:ext cx="405292" cy="542861"/>
          </a:xfrm>
          <a:prstGeom prst="bentConnector2">
            <a:avLst/>
          </a:prstGeom>
          <a:ln w="76200">
            <a:solidFill>
              <a:srgbClr val="005F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99" idx="2"/>
            <a:endCxn id="98" idx="3"/>
          </p:cNvCxnSpPr>
          <p:nvPr/>
        </p:nvCxnSpPr>
        <p:spPr>
          <a:xfrm rot="5400000">
            <a:off x="22050371" y="20626422"/>
            <a:ext cx="613700" cy="440939"/>
          </a:xfrm>
          <a:prstGeom prst="bentConnector2">
            <a:avLst/>
          </a:prstGeom>
          <a:ln w="76200">
            <a:solidFill>
              <a:srgbClr val="005F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98" idx="1"/>
            <a:endCxn id="95" idx="2"/>
          </p:cNvCxnSpPr>
          <p:nvPr/>
        </p:nvCxnSpPr>
        <p:spPr>
          <a:xfrm rot="10800000">
            <a:off x="19666742" y="20540041"/>
            <a:ext cx="397523" cy="613700"/>
          </a:xfrm>
          <a:prstGeom prst="bentConnector2">
            <a:avLst/>
          </a:prstGeom>
          <a:ln w="76200">
            <a:solidFill>
              <a:srgbClr val="005F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Chart 1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360941"/>
              </p:ext>
            </p:extLst>
          </p:nvPr>
        </p:nvGraphicFramePr>
        <p:xfrm>
          <a:off x="25332727" y="6359871"/>
          <a:ext cx="10392692" cy="5508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19" name="TextBox 118"/>
          <p:cNvSpPr txBox="1"/>
          <p:nvPr/>
        </p:nvSpPr>
        <p:spPr>
          <a:xfrm>
            <a:off x="24952706" y="20932194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23F48"/>
                </a:solidFill>
              </a:rPr>
              <a:t>LeNet Full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4952706" y="24638025"/>
            <a:ext cx="2286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323F48"/>
                </a:solidFill>
              </a:rPr>
              <a:t>CaffeNet</a:t>
            </a:r>
            <a:r>
              <a:rPr lang="en-US" sz="2400" dirty="0">
                <a:solidFill>
                  <a:srgbClr val="323F48"/>
                </a:solidFill>
              </a:rPr>
              <a:t> Comb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4952706" y="22098186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23F48"/>
                </a:solidFill>
              </a:rPr>
              <a:t>LeNet Full</a:t>
            </a:r>
          </a:p>
          <a:p>
            <a:r>
              <a:rPr lang="en-US" sz="2400" dirty="0">
                <a:solidFill>
                  <a:srgbClr val="323F48"/>
                </a:solidFill>
              </a:rPr>
              <a:t>+Hard </a:t>
            </a:r>
            <a:r>
              <a:rPr lang="en-US" sz="2400" dirty="0" err="1">
                <a:solidFill>
                  <a:srgbClr val="323F48"/>
                </a:solidFill>
              </a:rPr>
              <a:t>Neg</a:t>
            </a:r>
            <a:endParaRPr lang="en-US" sz="2400" dirty="0">
              <a:solidFill>
                <a:srgbClr val="323F48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4952706" y="23506371"/>
            <a:ext cx="2286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323F48"/>
                </a:solidFill>
              </a:rPr>
              <a:t>CaffeNet</a:t>
            </a:r>
            <a:r>
              <a:rPr lang="en-US" sz="2400" dirty="0">
                <a:solidFill>
                  <a:srgbClr val="323F48"/>
                </a:solidFill>
              </a:rPr>
              <a:t> Full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952706" y="25749588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323F48"/>
                </a:solidFill>
              </a:rPr>
              <a:t>CaffeNet</a:t>
            </a:r>
            <a:r>
              <a:rPr lang="en-US" sz="2400" dirty="0">
                <a:solidFill>
                  <a:srgbClr val="323F48"/>
                </a:solidFill>
              </a:rPr>
              <a:t> Comb</a:t>
            </a:r>
          </a:p>
          <a:p>
            <a:r>
              <a:rPr lang="en-US" sz="2400" dirty="0">
                <a:solidFill>
                  <a:srgbClr val="323F48"/>
                </a:solidFill>
              </a:rPr>
              <a:t>+ Hard </a:t>
            </a:r>
            <a:r>
              <a:rPr lang="en-US" sz="2400" dirty="0" err="1">
                <a:solidFill>
                  <a:srgbClr val="323F48"/>
                </a:solidFill>
              </a:rPr>
              <a:t>Neg</a:t>
            </a:r>
            <a:endParaRPr lang="en-US" sz="2400" dirty="0">
              <a:solidFill>
                <a:srgbClr val="323F48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6573490" y="10766245"/>
            <a:ext cx="74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23F48"/>
                </a:solidFill>
              </a:rPr>
              <a:t>20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8482119" y="10770482"/>
            <a:ext cx="74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23F48"/>
                </a:solidFill>
              </a:rPr>
              <a:t>50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0015700" y="10766245"/>
            <a:ext cx="74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23F48"/>
                </a:solidFill>
              </a:rPr>
              <a:t>100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1549281" y="10763225"/>
            <a:ext cx="74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23F48"/>
                </a:solidFill>
              </a:rPr>
              <a:t>200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3936881" y="10763225"/>
            <a:ext cx="74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23F48"/>
                </a:solidFill>
              </a:rPr>
              <a:t>600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18014888" y="10071691"/>
            <a:ext cx="5385034" cy="2306215"/>
            <a:chOff x="-2154328" y="1852485"/>
            <a:chExt cx="4298103" cy="1840740"/>
          </a:xfrm>
        </p:grpSpPr>
        <p:pic>
          <p:nvPicPr>
            <p:cNvPr id="137" name="Picture 136" descr="C:\Users\sharp\Dropbox\Classes\CS381V Visual Recognition\images\ss_v2\originals\4011.jp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" y="1852550"/>
              <a:ext cx="1218565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38" name="Picture 137" descr="C:\Users\sharp\Dropbox\Classes\CS381V Visual Recognition\images\ss_v2\originals\110.jp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" y="2778825"/>
              <a:ext cx="1218565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39" name="Picture 138" descr="C:\Users\sharp\Dropbox\Classes\CS381V Visual Recognition\images\ss_v2\originals\62.jpg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4328" y="2778760"/>
              <a:ext cx="1218565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40" name="Picture 139" descr="C:\Users\sharp\Dropbox\Classes\CS381V Visual Recognition\images\ss_v2\originals\34.jp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4328" y="1852485"/>
              <a:ext cx="1218565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52" name="Picture 151" descr="C:\Users\sharp\Dropbox\Classes\CS381V Visual Recognition\images\ss_v2\compressed\4011.jpg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75" y="1852550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53" name="Picture 152" descr="C:\Users\sharp\Dropbox\Classes\CS381V Visual Recognition\images\ss_v2\compressed\110.jpg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375" y="2778825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54" name="Picture 153" descr="C:\Users\sharp\Dropbox\Classes\CS381V Visual Recognition\images\ss_v2\compressed\62.jpg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25232" y="2778760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55" name="Picture 154" descr="C:\Users\sharp\Dropbox\Classes\CS381V Visual Recognition\images\ss_v2\compressed\34.jpg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25232" y="1852485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</p:grpSp>
      <p:grpSp>
        <p:nvGrpSpPr>
          <p:cNvPr id="156" name="Group 155"/>
          <p:cNvGrpSpPr/>
          <p:nvPr/>
        </p:nvGrpSpPr>
        <p:grpSpPr>
          <a:xfrm>
            <a:off x="13318360" y="9971849"/>
            <a:ext cx="3747024" cy="2490939"/>
            <a:chOff x="0" y="926276"/>
            <a:chExt cx="2768752" cy="1840676"/>
          </a:xfrm>
        </p:grpSpPr>
        <p:pic>
          <p:nvPicPr>
            <p:cNvPr id="157" name="Picture 156" descr="C:\Users\sharp\Dropbox\Classes\CS381V Visual Recognition\images\ss_v2\compressed\good\4135.jpg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6276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58" name="Picture 157" descr="C:\Users\sharp\Dropbox\Classes\CS381V Visual Recognition\images\ss_v2\compressed\good\3759.jpg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352" y="1852552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60" name="Picture 159" descr="C:\Users\sharp\Dropbox\Classes\CS381V Visual Recognition\images\ss_v2\compressed\good\734.jpg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276" y="926276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61" name="Picture 160" descr="C:\Users\sharp\Dropbox\Classes\CS381V Visual Recognition\images\ss_v2\compressed\good\731.jp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276" y="1852552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62" name="Picture 161" descr="C:\Users\sharp\Dropbox\Classes\CS381V Visual Recognition\images\ss_v2\compressed\good\378.jp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52552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163" name="Picture 162" descr="C:\Users\sharp\Dropbox\Classes\CS381V Visual Recognition\images\ss_v2\compressed\good\219.jpg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552" y="926276"/>
              <a:ext cx="914400" cy="914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</p:grpSp>
      <p:sp>
        <p:nvSpPr>
          <p:cNvPr id="166" name="TextBox 165"/>
          <p:cNvSpPr txBox="1"/>
          <p:nvPr/>
        </p:nvSpPr>
        <p:spPr>
          <a:xfrm>
            <a:off x="13249096" y="9330114"/>
            <a:ext cx="38936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23F48"/>
                </a:solidFill>
              </a:rPr>
              <a:t>Successful SS Crops</a:t>
            </a:r>
            <a:endParaRPr lang="en-US" sz="3600" dirty="0">
              <a:solidFill>
                <a:srgbClr val="323F48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9506239" y="9330746"/>
            <a:ext cx="38936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23F48"/>
                </a:solidFill>
              </a:rPr>
              <a:t>Failure Cases</a:t>
            </a:r>
            <a:endParaRPr lang="en-US" sz="3600" dirty="0">
              <a:solidFill>
                <a:srgbClr val="323F48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2999977" y="5786501"/>
            <a:ext cx="1064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Preprocessing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079" y="20602563"/>
            <a:ext cx="8637727" cy="6216284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29447872" y="20287365"/>
            <a:ext cx="64099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23F48"/>
                </a:solidFill>
              </a:rPr>
              <a:t># 1                     # 2                    # 3                   # 4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5079425" y="11910964"/>
            <a:ext cx="1064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T-SNE Embedding </a:t>
            </a:r>
            <a:r>
              <a:rPr lang="en-US" sz="4000" i="1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(</a:t>
            </a:r>
            <a:r>
              <a:rPr lang="en-US" sz="4000" i="1" dirty="0" err="1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CaffeNet</a:t>
            </a:r>
            <a:r>
              <a:rPr lang="en-US" sz="4000" i="1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Comb + Hard </a:t>
            </a:r>
            <a:r>
              <a:rPr lang="en-US" sz="4000" i="1" dirty="0" err="1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Neg</a:t>
            </a:r>
            <a:r>
              <a:rPr lang="en-US" sz="4000" i="1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)</a:t>
            </a:r>
            <a:endParaRPr lang="en-US" sz="4800" i="1" dirty="0">
              <a:solidFill>
                <a:srgbClr val="323F48"/>
              </a:solidFill>
              <a:latin typeface="Myriad Pro" panose="020B0503030403020204" pitchFamily="34" charset="0"/>
              <a:cs typeface="Myriad Arabic" panose="01010101010101010101" pitchFamily="50" charset="-78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2831674" y="22589446"/>
            <a:ext cx="10645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5F86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Results: </a:t>
            </a:r>
            <a:r>
              <a:rPr lang="en-US" sz="5400" b="1" dirty="0" err="1">
                <a:solidFill>
                  <a:srgbClr val="005F86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mAP</a:t>
            </a:r>
            <a:r>
              <a:rPr lang="en-US" sz="5400" b="1" dirty="0">
                <a:solidFill>
                  <a:srgbClr val="005F86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 (N=600)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25604"/>
              </p:ext>
            </p:extLst>
          </p:nvPr>
        </p:nvGraphicFramePr>
        <p:xfrm>
          <a:off x="17604001" y="24047592"/>
          <a:ext cx="5930900" cy="2325370"/>
        </p:xfrm>
        <a:graphic>
          <a:graphicData uri="http://schemas.openxmlformats.org/drawingml/2006/table">
            <a:tbl>
              <a:tblPr/>
              <a:tblGrid>
                <a:gridCol w="2260600">
                  <a:extLst>
                    <a:ext uri="{9D8B030D-6E8A-4147-A177-3AD203B41FA5}">
                      <a16:colId xmlns:a16="http://schemas.microsoft.com/office/drawing/2014/main" val="221636264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661336632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3609164337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Network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mAP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, N=600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with Hard Neg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286832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Random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0.0049889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474083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LeNet, Full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0.0148293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0.0156725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85308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LeNet, SS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0.0161381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0.0174703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416818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CaffeNet, Full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0.0278952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94031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CaffeNet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, Comb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0.0275352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0.0286897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63971"/>
                  </a:ext>
                </a:extLst>
              </a:tr>
            </a:tbl>
          </a:graphicData>
        </a:graphic>
      </p:graphicFrame>
      <p:sp>
        <p:nvSpPr>
          <p:cNvPr id="179" name="TextBox 178"/>
          <p:cNvSpPr txBox="1"/>
          <p:nvPr/>
        </p:nvSpPr>
        <p:spPr>
          <a:xfrm>
            <a:off x="25079425" y="5712400"/>
            <a:ext cx="1064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solidFill>
                  <a:srgbClr val="323F48"/>
                </a:solidFill>
                <a:latin typeface="Myriad Pro" panose="020B0503030403020204" pitchFamily="34" charset="0"/>
                <a:cs typeface="Myriad Arabic" panose="01010101010101010101" pitchFamily="50" charset="-78"/>
              </a:rPr>
              <a:t>Dependence on N (number of pill classes)</a:t>
            </a:r>
          </a:p>
        </p:txBody>
      </p:sp>
    </p:spTree>
    <p:extLst>
      <p:ext uri="{BB962C8B-B14F-4D97-AF65-F5344CB8AC3E}">
        <p14:creationId xmlns:p14="http://schemas.microsoft.com/office/powerpoint/2010/main" val="111152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428</Words>
  <Application>Microsoft Office PowerPoint</Application>
  <PresentationFormat>Custom</PresentationFormat>
  <Paragraphs>107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Myriad Arabic</vt:lpstr>
      <vt:lpstr>Myriad Pro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Allevato</dc:creator>
  <cp:lastModifiedBy>Adam Allevato</cp:lastModifiedBy>
  <cp:revision>32</cp:revision>
  <dcterms:created xsi:type="dcterms:W3CDTF">2016-04-24T21:44:19Z</dcterms:created>
  <dcterms:modified xsi:type="dcterms:W3CDTF">2016-04-27T02:28:33Z</dcterms:modified>
</cp:coreProperties>
</file>